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1" r:id="rId7"/>
    <p:sldId id="270" r:id="rId8"/>
    <p:sldId id="264" r:id="rId9"/>
    <p:sldId id="268" r:id="rId10"/>
    <p:sldId id="262" r:id="rId11"/>
    <p:sldId id="265" r:id="rId12"/>
    <p:sldId id="267" r:id="rId13"/>
    <p:sldId id="266" r:id="rId14"/>
    <p:sldId id="271" r:id="rId15"/>
    <p:sldId id="272" r:id="rId16"/>
    <p:sldId id="26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dx.doi.org/10.31838/jcr.07.14.330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52761"/>
            <a:ext cx="9144000" cy="1821871"/>
          </a:xfrm>
        </p:spPr>
        <p:txBody>
          <a:bodyPr>
            <a:normAutofit/>
          </a:bodyPr>
          <a:lstStyle/>
          <a:p>
            <a:r>
              <a:rPr lang="en-US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Improvisation of ITS Technology In VANET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936999"/>
            <a:ext cx="9144000" cy="2979284"/>
          </a:xfrm>
        </p:spPr>
        <p:txBody>
          <a:bodyPr>
            <a:normAutofit fontScale="97500" lnSpcReduction="10000"/>
          </a:bodyPr>
          <a:lstStyle/>
          <a:p>
            <a:pPr algn="l"/>
            <a:r>
              <a:rPr lang="en-US" sz="3100" b="1" dirty="0"/>
              <a:t>Submitted by</a:t>
            </a:r>
          </a:p>
          <a:p>
            <a:pPr algn="l"/>
            <a:r>
              <a:rPr lang="en-US" sz="3100" b="1" dirty="0"/>
              <a:t>                         Rahman, </a:t>
            </a:r>
            <a:r>
              <a:rPr lang="en-US" sz="3100" b="1" dirty="0" err="1"/>
              <a:t>Mahfuzur</a:t>
            </a:r>
            <a:r>
              <a:rPr lang="en-US" sz="3100" b="1" dirty="0"/>
              <a:t> - 16-32638-3</a:t>
            </a:r>
          </a:p>
          <a:p>
            <a:pPr algn="l"/>
            <a:r>
              <a:rPr lang="en-US" sz="3100" b="1" dirty="0"/>
              <a:t>                         Dev, </a:t>
            </a:r>
            <a:r>
              <a:rPr lang="en-US" sz="3100" b="1" dirty="0" err="1"/>
              <a:t>Shovan</a:t>
            </a:r>
            <a:r>
              <a:rPr lang="en-US" sz="3100" b="1" dirty="0"/>
              <a:t> - 16-32625-3</a:t>
            </a:r>
          </a:p>
          <a:p>
            <a:pPr algn="l"/>
            <a:r>
              <a:rPr lang="en-US" sz="3100" b="1" dirty="0"/>
              <a:t>                         Wahid, Nasim - 17-33095-1</a:t>
            </a:r>
          </a:p>
          <a:p>
            <a:pPr algn="l"/>
            <a:r>
              <a:rPr lang="en-US" sz="3100" b="1" dirty="0"/>
              <a:t>                         Shuvo, Saiful Islam - 16-32620-3</a:t>
            </a:r>
            <a:r>
              <a:rPr lang="en-US" b="1" dirty="0"/>
              <a:t>	</a:t>
            </a:r>
          </a:p>
          <a:p>
            <a:r>
              <a:rPr lang="en-US" dirty="0"/>
              <a:t>	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7510"/>
            <a:ext cx="10515600" cy="508012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Flowchart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003176"/>
            <a:ext cx="10371455" cy="539517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Flowchart for the ITS technology that we plan to use for our safety. </a:t>
            </a:r>
          </a:p>
          <a:p>
            <a:endParaRPr lang="en-US" dirty="0"/>
          </a:p>
        </p:txBody>
      </p:sp>
      <p:pic>
        <p:nvPicPr>
          <p:cNvPr id="4" name="Content Placeholder 3" descr="Diagram2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82345" y="1586440"/>
            <a:ext cx="10083800" cy="47231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27269"/>
            <a:ext cx="10515600" cy="522642"/>
          </a:xfrm>
        </p:spPr>
        <p:txBody>
          <a:bodyPr>
            <a:noAutofit/>
          </a:bodyPr>
          <a:lstStyle/>
          <a:p>
            <a:r>
              <a:rPr lang="en-US" sz="3600" b="1" i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35115" y="958789"/>
            <a:ext cx="10418685" cy="1940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This improvised technology can</a:t>
            </a:r>
            <a:br>
              <a:rPr lang="en-US" sz="2000" dirty="0"/>
            </a:br>
            <a:r>
              <a:rPr lang="en-US" sz="2000" dirty="0"/>
              <a:t>                             -  manage a decent speed control system.</a:t>
            </a:r>
            <a:br>
              <a:rPr lang="en-US" sz="2000" dirty="0"/>
            </a:br>
            <a:r>
              <a:rPr lang="en-US" sz="2000" dirty="0"/>
              <a:t>                             -  measure the distance of an object. </a:t>
            </a:r>
            <a:br>
              <a:rPr lang="en-US" sz="2000" dirty="0"/>
            </a:br>
            <a:r>
              <a:rPr lang="en-US" sz="2000" dirty="0"/>
              <a:t>                             -  perform any action with engine directly.</a:t>
            </a:r>
            <a:br>
              <a:rPr lang="en-US" sz="2000" dirty="0"/>
            </a:br>
            <a:r>
              <a:rPr lang="en-US" sz="2000" dirty="0"/>
              <a:t>                             -  A good communication with the driver also by notifying the action. </a:t>
            </a:r>
          </a:p>
          <a:p>
            <a:pPr marL="0" indent="0">
              <a:buNone/>
            </a:pPr>
            <a:r>
              <a:rPr lang="en-US" sz="2000" dirty="0"/>
              <a:t>                             -  minimize the risk of collisions and also traffic jam.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B5470F-2BDF-44F4-89A4-88CC7D8C970B}"/>
              </a:ext>
            </a:extLst>
          </p:cNvPr>
          <p:cNvSpPr/>
          <p:nvPr/>
        </p:nvSpPr>
        <p:spPr>
          <a:xfrm>
            <a:off x="838200" y="2930321"/>
            <a:ext cx="22172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1" dirty="0">
                <a:ln/>
              </a:rPr>
              <a:t>Comparison</a:t>
            </a:r>
            <a:endParaRPr lang="en-US" sz="32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536574B-6F59-495D-91F2-9664CD9883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3446149"/>
              </p:ext>
            </p:extLst>
          </p:nvPr>
        </p:nvGraphicFramePr>
        <p:xfrm>
          <a:off x="1171852" y="3545331"/>
          <a:ext cx="9855694" cy="2717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906332">
                  <a:extLst>
                    <a:ext uri="{9D8B030D-6E8A-4147-A177-3AD203B41FA5}">
                      <a16:colId xmlns:a16="http://schemas.microsoft.com/office/drawing/2014/main" val="3678684558"/>
                    </a:ext>
                  </a:extLst>
                </a:gridCol>
                <a:gridCol w="4949362">
                  <a:extLst>
                    <a:ext uri="{9D8B030D-6E8A-4147-A177-3AD203B41FA5}">
                      <a16:colId xmlns:a16="http://schemas.microsoft.com/office/drawing/2014/main" val="29531917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2000" b="1" dirty="0"/>
                        <a:t>Previous 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en-US" sz="2000" b="1" dirty="0"/>
                        <a:t>Proposed Work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8753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Vehicle-to-Vehicle (V2V)  style.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 Object-to-Object (O2O) style.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897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 dirty="0"/>
                        <a:t>Intelligent Traffic Lights (ITLs) as Road Side Tower.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Mobile Network Towers as Road Side Tower.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015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Solution: Using Signal Control,</a:t>
                      </a:r>
                      <a:r>
                        <a:rPr lang="en-US" sz="1800" dirty="0"/>
                        <a:t> ITLs,</a:t>
                      </a:r>
                      <a:r>
                        <a:rPr lang="en-US" dirty="0"/>
                        <a:t> Routing Protocol.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Solution: Using Ultrasonic Sensor, Flowchart and also backup</a:t>
                      </a:r>
                      <a:r>
                        <a:rPr lang="en-US" sz="2000" b="0" i="0" dirty="0"/>
                        <a:t> </a:t>
                      </a: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</a:rPr>
                        <a:t>Pseudocode.</a:t>
                      </a:r>
                      <a:endParaRPr lang="en-US" sz="2000" b="0" i="0" dirty="0">
                        <a:effectLst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097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Motive: Either reduce Traffic Jams or 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                     Public Safety.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dirty="0"/>
                        <a:t>Motive: Reduce Traffic Jams and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                     Public Safety both.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876882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8C17A-94C2-4F1A-AA37-B35309C42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6028"/>
            <a:ext cx="10515600" cy="488272"/>
          </a:xfrm>
        </p:spPr>
        <p:txBody>
          <a:bodyPr>
            <a:normAutofit fontScale="90000"/>
          </a:bodyPr>
          <a:lstStyle/>
          <a:p>
            <a:r>
              <a:rPr lang="en-US" sz="3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Engineering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250CB8-B12B-48FA-813A-809125F0E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9235" y="994300"/>
            <a:ext cx="5664565" cy="28099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396D1F7-4A9B-46BF-92A6-3B6DEB9CB693}"/>
              </a:ext>
            </a:extLst>
          </p:cNvPr>
          <p:cNvSpPr/>
          <p:nvPr/>
        </p:nvSpPr>
        <p:spPr>
          <a:xfrm>
            <a:off x="838200" y="1823907"/>
            <a:ext cx="429309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altLang="en-US" sz="1600" b="1" dirty="0"/>
              <a:t>Dynamic Systems Development Method (DSDM) </a:t>
            </a:r>
            <a:endParaRPr lang="en-US" sz="1600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4096FB1-B1BC-4F15-B1E9-3751ACCCFA29}"/>
              </a:ext>
            </a:extLst>
          </p:cNvPr>
          <p:cNvCxnSpPr>
            <a:cxnSpLocks/>
          </p:cNvCxnSpPr>
          <p:nvPr/>
        </p:nvCxnSpPr>
        <p:spPr>
          <a:xfrm>
            <a:off x="5131293" y="2004281"/>
            <a:ext cx="479394" cy="0"/>
          </a:xfrm>
          <a:prstGeom prst="straightConnector1">
            <a:avLst/>
          </a:prstGeom>
          <a:ln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C24C066-A70D-4368-9FE7-86E913383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29000"/>
            <a:ext cx="5007570" cy="265608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C080D7B-6D01-45E0-A640-53F3F8F6F830}"/>
              </a:ext>
            </a:extLst>
          </p:cNvPr>
          <p:cNvSpPr txBox="1"/>
          <p:nvPr/>
        </p:nvSpPr>
        <p:spPr>
          <a:xfrm>
            <a:off x="6889072" y="4606128"/>
            <a:ext cx="2968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Why we should choose this one?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E3DCE16-2744-484A-9D26-90AAE3DAD6D3}"/>
              </a:ext>
            </a:extLst>
          </p:cNvPr>
          <p:cNvCxnSpPr>
            <a:cxnSpLocks/>
          </p:cNvCxnSpPr>
          <p:nvPr/>
        </p:nvCxnSpPr>
        <p:spPr>
          <a:xfrm flipH="1" flipV="1">
            <a:off x="5950171" y="4757041"/>
            <a:ext cx="734714" cy="18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590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100" y="468616"/>
            <a:ext cx="10515600" cy="526327"/>
          </a:xfrm>
        </p:spPr>
        <p:txBody>
          <a:bodyPr>
            <a:normAutofit fontScale="90000"/>
          </a:bodyPr>
          <a:lstStyle/>
          <a:p>
            <a:r>
              <a:rPr lang="en-US" sz="3600" b="1" i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lt"/>
              </a:rPr>
              <a:t>Conclusion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8099" y="3936027"/>
            <a:ext cx="6854953" cy="2409462"/>
          </a:xfrm>
        </p:spPr>
        <p:txBody>
          <a:bodyPr>
            <a:normAutofit fontScale="92500" lnSpcReduction="20000"/>
          </a:bodyPr>
          <a:lstStyle/>
          <a:p>
            <a:r>
              <a:rPr lang="en-US" sz="2200" dirty="0"/>
              <a:t>Start implement the proposed work.</a:t>
            </a:r>
          </a:p>
          <a:p>
            <a:r>
              <a:rPr lang="en-US" sz="2200" dirty="0"/>
              <a:t>Improvised edition but different from all the previous ones.</a:t>
            </a:r>
          </a:p>
          <a:p>
            <a:r>
              <a:rPr lang="en-US" sz="2200" dirty="0"/>
              <a:t>Activate the real security and intelligent transport.</a:t>
            </a:r>
          </a:p>
          <a:p>
            <a:r>
              <a:rPr lang="en-US" sz="2200" dirty="0"/>
              <a:t>Provides more safety and make the system more user friendly.</a:t>
            </a:r>
          </a:p>
          <a:p>
            <a:r>
              <a:rPr lang="en-US" sz="2200" dirty="0"/>
              <a:t>Reduces sound pollution.</a:t>
            </a:r>
          </a:p>
          <a:p>
            <a:r>
              <a:rPr lang="en-US" sz="2200" dirty="0"/>
              <a:t>Also reduce the cost in future.</a:t>
            </a:r>
          </a:p>
          <a:p>
            <a:r>
              <a:rPr lang="en-US" sz="2200" dirty="0"/>
              <a:t>Make the system more communicating and automated</a:t>
            </a:r>
            <a:r>
              <a:rPr lang="en-US" sz="2000" dirty="0"/>
              <a:t>.  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F04E22-2652-4E38-AA9C-D57CFBCBDB45}"/>
              </a:ext>
            </a:extLst>
          </p:cNvPr>
          <p:cNvSpPr/>
          <p:nvPr/>
        </p:nvSpPr>
        <p:spPr>
          <a:xfrm>
            <a:off x="918099" y="3261405"/>
            <a:ext cx="36813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1" dirty="0">
                <a:ln/>
              </a:rPr>
              <a:t>Future Improvement</a:t>
            </a:r>
            <a:endParaRPr lang="en-US" sz="3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7453CEE-D5C2-486E-B498-44BA9DA00C2E}"/>
              </a:ext>
            </a:extLst>
          </p:cNvPr>
          <p:cNvSpPr txBox="1">
            <a:spLocks/>
          </p:cNvSpPr>
          <p:nvPr/>
        </p:nvSpPr>
        <p:spPr>
          <a:xfrm>
            <a:off x="918100" y="1140417"/>
            <a:ext cx="9708472" cy="18714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85271F-0729-4BE6-91C1-E13F59CE961D}"/>
              </a:ext>
            </a:extLst>
          </p:cNvPr>
          <p:cNvSpPr txBox="1"/>
          <p:nvPr/>
        </p:nvSpPr>
        <p:spPr>
          <a:xfrm>
            <a:off x="918099" y="994943"/>
            <a:ext cx="678393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A new scheme is proposed.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Different works about ITS are compared.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The key idea is to create a smart city framework for VANET.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 Consists a smart and safe transport system.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 good impact on our Environment and Sustainability.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Should use the system ethically by ourselves.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Govt. help which is also necessary for this big change.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296635-E230-4D9F-B1AF-B619A30C3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3052" y="2118327"/>
            <a:ext cx="3731669" cy="269995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7A38F-CCB3-49AD-917C-AB9049AAB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5025"/>
            <a:ext cx="10515600" cy="433864"/>
          </a:xfrm>
        </p:spPr>
        <p:txBody>
          <a:bodyPr>
            <a:noAutofit/>
          </a:bodyPr>
          <a:lstStyle/>
          <a:p>
            <a:r>
              <a:rPr lang="en-US" sz="4000" b="1" i="1" dirty="0"/>
              <a:t>REFERENCES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5F7FB-26C2-434B-AC84-60BF4459E23B}"/>
              </a:ext>
            </a:extLst>
          </p:cNvPr>
          <p:cNvSpPr/>
          <p:nvPr/>
        </p:nvSpPr>
        <p:spPr>
          <a:xfrm>
            <a:off x="838200" y="1340529"/>
            <a:ext cx="10951346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marR="0" lvl="0" indent="-1714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Ganesh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Khekare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Apeksha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Sakhare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Department of Computer Science and Engineering, G. H.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Raisoni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College of Engineering, “A Smart City Framework for Intelligent Traffic System Using VANET”, Conference Paper · March 2013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Mohammed Saad Talib,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Aslinda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Hassan,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Burairah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Hussin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Ali Abdul-Jabbar Mohammed, Ali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Abdulhussian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Hassan, Ammar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Awad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Mutlag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Faculty of Information and  Communication Technology,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Universiti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Teknikal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Malaysia Melaka (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UTeM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) - Malaysia College of Administration and Economics, University of Babylon – Iraq, Faculty of Information and Communication Technology,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Universiti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Teknikal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Malaysia Melaka (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UTeM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) - Malaysia, Faculty of Information and Communication Technology,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Universiti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Teknikal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Malaysia Melaka (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UTeM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) – Malaysia, “Vehicular Ad hoc Network for Intelligent Transport System: A review”, International Journal of Engineering &amp; Technology, 7 (4.36) (2018) 350-353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A.FITAH, A.BADRI, M.MOUGHIT, A.SAHEL, EEA &amp; TI Laboratory Faculty of Sciences and Techniques of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Mohammedia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(FSTM), Hassan II University of Casablanca, BP 146,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Mohammedia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“Performance of DSRC and WIFI for Intelligent Transport Systems in VANET”, Procedia Computer Science 127 (2018) 360–368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171450" marR="0" lvl="0" indent="-1714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Sandhaya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Kohli,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Bandanjot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Kaur, Sabina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Bindra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Dept. of CSE, RIMT-IMT, Dept. of CSE, RIMT-IET, “A comparative study of Routing Protocols in VANET”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171450" marR="0" lvl="0" indent="-1714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Ganesh S.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Khekare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Apeksha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V.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Sakhare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Department of Computer Science and Engineering, G. H.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Raisoni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College of Engineering, “Intelligent Traffic System for VANET: A Survey”, International Journal of Advanced Computer Research (ISSN (print): 2249-7277 ISSN (online): 2277-7970) Volume-2 Number-4 Issue-6 December-2012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171450" marR="0" lvl="0" indent="-1714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Pallavi A.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Targe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M. P.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Satone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PhD, PG Student, Department of E&amp;TC, K. K.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Wagh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Institute of Engineering Education, Professor, Department of E&amp;TC, “VANET based Real-Time Intelligent Transportation System”, International Journal of Computer Applications (0975 – 8887), Volume 145 – No.4, July 2016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 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171450" marR="0" lvl="0" indent="-1714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Channakeshava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RN, Dr, </a:t>
            </a: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Meenatchi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Sundaram. IMPROVISATION OF SIGNAL QUALITY IN CELLULAR IOT IN VANET. JCR. 2020; 7(14): 1460-1463. </a:t>
            </a:r>
            <a:r>
              <a:rPr lang="en-US" sz="1200" dirty="0"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doi:10.31838/jcr.07.14.330</a:t>
            </a:r>
            <a:r>
              <a:rPr lang="en-US" sz="1200" dirty="0"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</a:p>
          <a:p>
            <a:pPr marL="457200" marR="0">
              <a:spcBef>
                <a:spcPts val="0"/>
              </a:spcBef>
              <a:spcAft>
                <a:spcPts val="0"/>
              </a:spcAft>
            </a:pP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171450" marR="0" lvl="0" indent="-17145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200" dirty="0" err="1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Y.A.Dahou</a:t>
            </a:r>
            <a:r>
              <a:rPr lang="en-US" sz="12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Djilali1, Y.Bakhti1, B.Kouninef1, B.Senouci2, “Performances Evaluation study of VANET Communication Technologies for Smart and Autonomous Vehicles”, Conference Paper · July 2018.</a:t>
            </a:r>
            <a:endParaRPr lang="en-US" sz="1200" dirty="0"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0194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005ED-08EE-44FD-8DB5-0318C298B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1852"/>
            <a:ext cx="10515600" cy="4341181"/>
          </a:xfrm>
        </p:spPr>
        <p:txBody>
          <a:bodyPr>
            <a:noAutofit/>
          </a:bodyPr>
          <a:lstStyle/>
          <a:p>
            <a:r>
              <a:rPr lang="en-US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       </a:t>
            </a:r>
            <a:r>
              <a:rPr lang="en-US" sz="9600" b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 YOU</a:t>
            </a:r>
          </a:p>
        </p:txBody>
      </p:sp>
    </p:spTree>
    <p:extLst>
      <p:ext uri="{BB962C8B-B14F-4D97-AF65-F5344CB8AC3E}">
        <p14:creationId xmlns:p14="http://schemas.microsoft.com/office/powerpoint/2010/main" val="12001055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1739"/>
            <a:ext cx="10515600" cy="710214"/>
          </a:xfrm>
        </p:spPr>
        <p:txBody>
          <a:bodyPr>
            <a:normAutofit/>
          </a:bodyPr>
          <a:lstStyle/>
          <a:p>
            <a:r>
              <a:rPr lang="en-US" sz="3600" b="1" i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Pseudocode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383992"/>
            <a:ext cx="5060315" cy="4794866"/>
          </a:xfrm>
        </p:spPr>
        <p:txBody>
          <a:bodyPr>
            <a:normAutofit fontScale="97500"/>
          </a:bodyPr>
          <a:lstStyle/>
          <a:p>
            <a:r>
              <a:rPr lang="en-US" sz="21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Step-1 :</a:t>
            </a:r>
            <a:r>
              <a:rPr lang="en-US" sz="2100" dirty="0"/>
              <a:t>	Initialize</a:t>
            </a:r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endParaRPr lang="en-US" sz="2100" dirty="0"/>
          </a:p>
          <a:p>
            <a:r>
              <a:rPr lang="en-US" sz="21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Step-2 :</a:t>
            </a:r>
            <a:r>
              <a:rPr lang="en-US" sz="2100" dirty="0"/>
              <a:t>	ITS sensor = 1             [Objects max speed will be locked at 80 km/h] Ultrasonic sensor is connected to ITS sensor (Ultrasonic sensor is being used for distance measurement between Object to Object )</a:t>
            </a:r>
          </a:p>
          <a:p>
            <a:pPr marL="0" indent="0">
              <a:buNone/>
            </a:pPr>
            <a:endParaRPr lang="en-US" sz="2100" dirty="0"/>
          </a:p>
          <a:p>
            <a:r>
              <a:rPr lang="en-US" sz="21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Step-3 :</a:t>
            </a:r>
            <a:r>
              <a:rPr lang="en-US" sz="2100" dirty="0"/>
              <a:t> If O2O Distance &gt; 10 meters; then Object speed will not be changed 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98515" y="1383992"/>
            <a:ext cx="5455285" cy="4794866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Step-4 : </a:t>
            </a:r>
            <a:r>
              <a:rPr lang="en-US" sz="2000" dirty="0"/>
              <a:t>If O2O Distance &lt; 10 meters: Object speed will be decreasing gradually, until speed = ½ of previous speed.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Step-5 :</a:t>
            </a:r>
            <a:r>
              <a:rPr lang="en-US" sz="2000" dirty="0"/>
              <a:t> If O2O distance &lt;= 5 meters ; Alarm will be on for notifying drivers  to decrease the speed to change the lane of that object  [If it is done ,then go to step-3 ]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Step-6 :</a:t>
            </a:r>
            <a:r>
              <a:rPr lang="en-US" sz="2000" dirty="0"/>
              <a:t> If O2O distance &lt;=1.5 meters ,speed =1/4 Besides Object indicators light turns on -and after 2 sec brake lever will be pressed automatically.  [If speed will not be decreased]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24E44-A0DC-40B9-B961-8FEC9D003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221" y="381739"/>
            <a:ext cx="10515600" cy="497150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15FDA-99AC-4B66-9CD8-7B50FAB1D2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7303" y="1305020"/>
            <a:ext cx="9078158" cy="4767308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Motivation</a:t>
            </a:r>
          </a:p>
          <a:p>
            <a:r>
              <a:rPr lang="en-US" sz="2400" dirty="0"/>
              <a:t>VANET(Vehicular Ad-hoc Network)</a:t>
            </a:r>
          </a:p>
          <a:p>
            <a:r>
              <a:rPr lang="en-US" sz="2400" dirty="0"/>
              <a:t>ITS(Intelligent Transportation Systems) Technology</a:t>
            </a:r>
          </a:p>
          <a:p>
            <a:r>
              <a:rPr lang="en-US" sz="2400" dirty="0"/>
              <a:t>ITS in the connected world</a:t>
            </a:r>
          </a:p>
          <a:p>
            <a:r>
              <a:rPr lang="en-US" sz="2400" dirty="0"/>
              <a:t>Related Work</a:t>
            </a:r>
          </a:p>
          <a:p>
            <a:r>
              <a:rPr lang="en-US" sz="2400" dirty="0">
                <a:ln/>
              </a:rPr>
              <a:t>Objective</a:t>
            </a:r>
          </a:p>
          <a:p>
            <a:r>
              <a:rPr lang="en-US" sz="2400" dirty="0"/>
              <a:t>Proposed Method</a:t>
            </a:r>
          </a:p>
          <a:p>
            <a:r>
              <a:rPr lang="en-US" sz="2400" dirty="0"/>
              <a:t>Flowchart</a:t>
            </a:r>
          </a:p>
          <a:p>
            <a:r>
              <a:rPr lang="en-US" sz="2400" dirty="0"/>
              <a:t>Analysis and Comparison</a:t>
            </a:r>
          </a:p>
          <a:p>
            <a:r>
              <a:rPr lang="en-US" sz="2400" dirty="0"/>
              <a:t>Software Engineering Model</a:t>
            </a:r>
          </a:p>
          <a:p>
            <a:r>
              <a:rPr lang="en-US" sz="2400" dirty="0"/>
              <a:t>Conclusion and Future Improvement</a:t>
            </a:r>
          </a:p>
          <a:p>
            <a:endParaRPr lang="en-US" b="1" i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b="1" i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b="1" i="1" dirty="0">
              <a:ln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b="1" i="1" dirty="0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257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8" y="467399"/>
            <a:ext cx="10515600" cy="477816"/>
          </a:xfrm>
        </p:spPr>
        <p:txBody>
          <a:bodyPr>
            <a:normAutofit fontScale="90000"/>
          </a:bodyPr>
          <a:lstStyle/>
          <a:p>
            <a:br>
              <a:rPr 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b="1" i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Motivation</a:t>
            </a:r>
            <a:br>
              <a:rPr lang="en-US" dirty="0"/>
            </a:br>
            <a:r>
              <a:rPr lang="en-US" dirty="0"/>
              <a:t>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807869"/>
            <a:ext cx="10702771" cy="5388746"/>
          </a:xfrm>
        </p:spPr>
        <p:txBody>
          <a:bodyPr/>
          <a:lstStyle/>
          <a:p>
            <a:endParaRPr lang="en-US" dirty="0"/>
          </a:p>
          <a:p>
            <a:r>
              <a:rPr lang="en-US" sz="2000" dirty="0"/>
              <a:t>Road accident and transportation problems. </a:t>
            </a:r>
          </a:p>
          <a:p>
            <a:r>
              <a:rPr lang="en-US" sz="2000" dirty="0"/>
              <a:t>Traffic jam and collisions.  </a:t>
            </a:r>
          </a:p>
          <a:p>
            <a:r>
              <a:rPr lang="en-US" sz="2000" dirty="0"/>
              <a:t>Benefit and safety for the common people.</a:t>
            </a:r>
          </a:p>
          <a:p>
            <a:r>
              <a:rPr lang="en-US" sz="2000" dirty="0"/>
              <a:t>Hassle-free lifestyle.</a:t>
            </a:r>
          </a:p>
          <a:p>
            <a:r>
              <a:rPr lang="en-US" sz="2000" dirty="0"/>
              <a:t>Easy driving experience.</a:t>
            </a:r>
          </a:p>
          <a:p>
            <a:r>
              <a:rPr lang="en-US" sz="2000" dirty="0"/>
              <a:t>Automated vehicle improvisation.</a:t>
            </a:r>
          </a:p>
          <a:p>
            <a:r>
              <a:rPr lang="en-US" sz="2000" dirty="0"/>
              <a:t>Application of ITS technology </a:t>
            </a:r>
          </a:p>
          <a:p>
            <a:pPr marL="0" indent="0">
              <a:buNone/>
            </a:pPr>
            <a:r>
              <a:rPr lang="en-US" sz="2000" dirty="0"/>
              <a:t>                         and it's improvisation.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B4ACE3-6DF9-4603-AB4F-FA64372B8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3235" y="945215"/>
            <a:ext cx="3950563" cy="26413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174D433-5A1C-49AD-8D19-6CB46F513F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3010" y="3861786"/>
            <a:ext cx="5530788" cy="233482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42680"/>
            <a:ext cx="10515600" cy="531519"/>
          </a:xfrm>
        </p:spPr>
        <p:txBody>
          <a:bodyPr>
            <a:normAutofit fontScale="90000"/>
          </a:bodyPr>
          <a:lstStyle/>
          <a:p>
            <a:r>
              <a:rPr lang="en-US" b="1" i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VANET(Vehicular Ad-hoc Network)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62974"/>
            <a:ext cx="10515600" cy="5033639"/>
          </a:xfrm>
        </p:spPr>
        <p:txBody>
          <a:bodyPr>
            <a:normAutofit lnSpcReduction="10000"/>
          </a:bodyPr>
          <a:lstStyle/>
          <a:p>
            <a:endParaRPr lang="en-US" sz="2000" dirty="0"/>
          </a:p>
          <a:p>
            <a:r>
              <a:rPr lang="en-US" sz="2000" dirty="0"/>
              <a:t>Deployed on the road, where vehicles constitute mobile nodes.</a:t>
            </a:r>
          </a:p>
          <a:p>
            <a:r>
              <a:rPr lang="en-US" sz="2000" dirty="0"/>
              <a:t>VANET can be considered as device of ITS.</a:t>
            </a:r>
          </a:p>
          <a:p>
            <a:r>
              <a:rPr lang="en-US" sz="2000" dirty="0"/>
              <a:t>Active security and intelligent transportation.</a:t>
            </a:r>
          </a:p>
          <a:p>
            <a:r>
              <a:rPr lang="en-US" sz="2000" dirty="0"/>
              <a:t>vehicle-to-vehicle communication technology.</a:t>
            </a:r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Features 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prevention of collisions. 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safety.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 blind crossing.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 dynamic route scheduling. </a:t>
            </a:r>
          </a:p>
          <a:p>
            <a:pPr lvl="2">
              <a:buFont typeface="Wingdings" panose="05000000000000000000" pitchFamily="2" charset="2"/>
              <a:buChar char="Ø"/>
            </a:pPr>
            <a:r>
              <a:rPr lang="en-US" dirty="0"/>
              <a:t>  real-time traffic condition monitoring.</a:t>
            </a:r>
          </a:p>
          <a:p>
            <a:pPr marL="914400" lvl="2" indent="0">
              <a:buNone/>
            </a:pPr>
            <a:r>
              <a:rPr lang="en-US" dirty="0"/>
              <a:t>      </a:t>
            </a:r>
          </a:p>
          <a:p>
            <a:pPr marL="0" indent="0">
              <a:buNone/>
            </a:pPr>
            <a:r>
              <a:rPr lang="en-US" sz="2000" dirty="0"/>
              <a:t>                 </a:t>
            </a:r>
            <a:r>
              <a:rPr lang="en-US" sz="1000" dirty="0"/>
              <a:t>                       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A67CC7-DE32-4759-98EB-6F3597108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4696" y="2628853"/>
            <a:ext cx="4739104" cy="356776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89413"/>
            <a:ext cx="10515600" cy="442742"/>
          </a:xfrm>
        </p:spPr>
        <p:txBody>
          <a:bodyPr>
            <a:normAutofit fontScale="90000"/>
          </a:bodyPr>
          <a:lstStyle/>
          <a:p>
            <a:r>
              <a:rPr lang="en-US" sz="40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ITS(</a:t>
            </a:r>
            <a:r>
              <a:rPr lang="en-US" sz="40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Intelligent Transportation Systems</a:t>
            </a:r>
            <a:r>
              <a:rPr lang="en-US" sz="4000" b="1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 Technology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25200"/>
            <a:ext cx="10515600" cy="2363264"/>
          </a:xfrm>
        </p:spPr>
        <p:txBody>
          <a:bodyPr>
            <a:normAutofit lnSpcReduction="10000"/>
          </a:bodyPr>
          <a:lstStyle/>
          <a:p>
            <a:endParaRPr lang="en-US" sz="2000" dirty="0"/>
          </a:p>
          <a:p>
            <a:r>
              <a:rPr lang="en-US" sz="2000" dirty="0"/>
              <a:t>An advanced application. </a:t>
            </a:r>
          </a:p>
          <a:p>
            <a:r>
              <a:rPr lang="en-US" sz="2000" dirty="0"/>
              <a:t>Enable users to be better informed and make safer. </a:t>
            </a:r>
          </a:p>
          <a:p>
            <a:r>
              <a:rPr lang="en-US" sz="2000" dirty="0"/>
              <a:t>More coordinated and smarter use of transport networks. </a:t>
            </a:r>
          </a:p>
          <a:p>
            <a:r>
              <a:rPr lang="en-US" sz="2000" dirty="0"/>
              <a:t>Provide innovative services relating to different modes of </a:t>
            </a:r>
          </a:p>
          <a:p>
            <a:pPr marL="0" indent="0">
              <a:buNone/>
            </a:pPr>
            <a:r>
              <a:rPr lang="en-US" sz="2000" dirty="0"/>
              <a:t>                                             transport and traffic management.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42780C-47CA-40EA-BEB2-32888CA21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1429" y="1208033"/>
            <a:ext cx="3692371" cy="226058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241601F-635F-46CB-85C9-E8B28F6C60C0}"/>
              </a:ext>
            </a:extLst>
          </p:cNvPr>
          <p:cNvSpPr txBox="1">
            <a:spLocks/>
          </p:cNvSpPr>
          <p:nvPr/>
        </p:nvSpPr>
        <p:spPr>
          <a:xfrm>
            <a:off x="838200" y="3681508"/>
            <a:ext cx="10515600" cy="5305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i="1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Automated Road Enforcement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AED1F35-ADBD-4B4E-8733-D459B278629C}"/>
              </a:ext>
            </a:extLst>
          </p:cNvPr>
          <p:cNvSpPr txBox="1">
            <a:spLocks/>
          </p:cNvSpPr>
          <p:nvPr/>
        </p:nvSpPr>
        <p:spPr>
          <a:xfrm>
            <a:off x="838200" y="4487957"/>
            <a:ext cx="10515600" cy="13890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romanLcPeriod"/>
            </a:pPr>
            <a:r>
              <a:rPr lang="en-US" sz="2220" dirty="0"/>
              <a:t> </a:t>
            </a:r>
            <a:r>
              <a:rPr lang="en-US" sz="2000" dirty="0"/>
              <a:t>Speed cameras                                                 iv.    Red light cameras .</a:t>
            </a:r>
          </a:p>
          <a:p>
            <a:pPr marL="514350" indent="-514350">
              <a:buFont typeface="+mj-lt"/>
              <a:buAutoNum type="romanLcPeriod"/>
            </a:pPr>
            <a:r>
              <a:rPr lang="en-US" sz="2000" dirty="0"/>
              <a:t> Bus lane cameras                                             v.     Level crossing cameras .</a:t>
            </a:r>
          </a:p>
          <a:p>
            <a:pPr marL="514350" indent="-514350">
              <a:buFont typeface="+mj-lt"/>
              <a:buAutoNum type="romanLcPeriod"/>
            </a:pPr>
            <a:r>
              <a:rPr lang="en-US" sz="2000" dirty="0"/>
              <a:t> Double white line cameras.                           vi.    High-occupancy vehicle lane cameras.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22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5858" y="585927"/>
            <a:ext cx="10337941" cy="435006"/>
          </a:xfrm>
        </p:spPr>
        <p:txBody>
          <a:bodyPr>
            <a:noAutofit/>
          </a:bodyPr>
          <a:lstStyle/>
          <a:p>
            <a:r>
              <a:rPr lang="en-US" sz="3600" b="1" i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ITS in the connected world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927D0EF-FD8A-4599-BE63-4EB1130658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5857" y="1361338"/>
            <a:ext cx="4575023" cy="240232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FC3B88-12DA-4EC4-BEBB-BE763EC99B08}"/>
              </a:ext>
            </a:extLst>
          </p:cNvPr>
          <p:cNvSpPr/>
          <p:nvPr/>
        </p:nvSpPr>
        <p:spPr>
          <a:xfrm>
            <a:off x="1724891" y="3818372"/>
            <a:ext cx="31569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THE CHINESE STRADDLING BUS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B36FCD-1477-4A59-8C70-D304E7294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776" y="1337719"/>
            <a:ext cx="4575023" cy="242900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A29E2DE-83C1-40BB-BA3A-191EE98F54E0}"/>
              </a:ext>
            </a:extLst>
          </p:cNvPr>
          <p:cNvSpPr/>
          <p:nvPr/>
        </p:nvSpPr>
        <p:spPr>
          <a:xfrm>
            <a:off x="6823263" y="3818372"/>
            <a:ext cx="4530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 </a:t>
            </a:r>
            <a:r>
              <a:rPr lang="en-US" b="1" dirty="0">
                <a:solidFill>
                  <a:schemeClr val="accent2">
                    <a:lumMod val="50000"/>
                  </a:schemeClr>
                </a:solidFill>
              </a:rPr>
              <a:t>GROUND LEVEL PEDESTRIAN TRAFFIC LIGHTS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B4FBDA-FDF4-4EDB-ABEB-B68F58A532C7}"/>
              </a:ext>
            </a:extLst>
          </p:cNvPr>
          <p:cNvSpPr/>
          <p:nvPr/>
        </p:nvSpPr>
        <p:spPr>
          <a:xfrm>
            <a:off x="1015857" y="4354290"/>
            <a:ext cx="1033794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Car navigation system. 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Traffic signal control systems.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Automatic number plate recognition and Security CCTV systems.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Automatic incident detection and Stopped vehicle detection systems.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Parking guidance and Weather information system.</a:t>
            </a:r>
          </a:p>
          <a:p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9E034-A166-4037-97B9-2633F15AC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3732"/>
            <a:ext cx="10515600" cy="470516"/>
          </a:xfrm>
        </p:spPr>
        <p:txBody>
          <a:bodyPr>
            <a:noAutofit/>
          </a:bodyPr>
          <a:lstStyle/>
          <a:p>
            <a:r>
              <a:rPr lang="en-US" sz="3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F32DE-79A3-40D8-B899-EB94EAA79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563"/>
            <a:ext cx="10515600" cy="43443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Mohammed Saad Talib (Author) 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“Vehicular Ad hoc Network for Intelligent Transport System: A review”</a:t>
            </a:r>
            <a:endParaRPr lang="en-US" sz="18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  Revealed a challenge covering Vehicle-to-Vehicle (V2V) style.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  Reduced the transmission overhead and improvement of street security.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1800" dirty="0"/>
              <a:t>Ganesh S. </a:t>
            </a:r>
            <a:r>
              <a:rPr lang="en-US" sz="1800" dirty="0" err="1"/>
              <a:t>Khekare</a:t>
            </a:r>
            <a:r>
              <a:rPr lang="en-US" sz="1800" dirty="0"/>
              <a:t> (Author) “</a:t>
            </a:r>
            <a:r>
              <a:rPr lang="en-US" sz="1800" dirty="0">
                <a:solidFill>
                  <a:srgbClr val="0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A Smart City Framework for Intelligent Traffic System Using VANET” </a:t>
            </a:r>
            <a:endParaRPr lang="en-US" sz="18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  Intelligent Traffic Lights (ITLs) as Road Side Tower.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  Transmit warning messages and traffic statistics.</a:t>
            </a:r>
          </a:p>
          <a:p>
            <a:pPr marL="0" indent="0">
              <a:buNone/>
            </a:pPr>
            <a:r>
              <a:rPr lang="en-US" sz="2400" dirty="0"/>
              <a:t>                                                                        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26039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2386" y="903845"/>
            <a:ext cx="3174507" cy="516581"/>
          </a:xfrm>
        </p:spPr>
        <p:txBody>
          <a:bodyPr>
            <a:noAutofit/>
          </a:bodyPr>
          <a:lstStyle/>
          <a:p>
            <a:r>
              <a:rPr lang="en-US" sz="4000" b="1" i="1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90920" y="2001969"/>
            <a:ext cx="7333810" cy="3599841"/>
          </a:xfrm>
        </p:spPr>
        <p:txBody>
          <a:bodyPr>
            <a:normAutofit/>
          </a:bodyPr>
          <a:lstStyle/>
          <a:p>
            <a:r>
              <a:rPr lang="en-US" sz="2000" dirty="0"/>
              <a:t>Improving the transportation system.</a:t>
            </a:r>
          </a:p>
          <a:p>
            <a:endParaRPr lang="en-US" sz="2000" dirty="0"/>
          </a:p>
          <a:p>
            <a:r>
              <a:rPr lang="en-US" sz="2000" dirty="0"/>
              <a:t>Reducing risk of potential accidents.</a:t>
            </a:r>
          </a:p>
          <a:p>
            <a:endParaRPr lang="en-US" sz="2000" dirty="0"/>
          </a:p>
          <a:p>
            <a:r>
              <a:rPr lang="en-US" sz="2000" dirty="0"/>
              <a:t>Reducing the traffic jams.</a:t>
            </a:r>
          </a:p>
          <a:p>
            <a:endParaRPr lang="en-US" sz="2000" dirty="0"/>
          </a:p>
          <a:p>
            <a:r>
              <a:rPr lang="en-US" sz="2000" dirty="0"/>
              <a:t>Improving the ITS technology for VANET.</a:t>
            </a:r>
          </a:p>
          <a:p>
            <a:endParaRPr lang="en-US" sz="2000" dirty="0"/>
          </a:p>
          <a:p>
            <a:r>
              <a:rPr lang="en-US" sz="2000" dirty="0"/>
              <a:t>Proving the advantage of automated vehicle. 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C9695-D6F0-467E-9BAE-C376572CB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1350820"/>
            <a:ext cx="10515600" cy="667682"/>
          </a:xfrm>
        </p:spPr>
        <p:txBody>
          <a:bodyPr>
            <a:normAutofit/>
          </a:bodyPr>
          <a:lstStyle/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 Ultrasonic Sensor                           Road Side Tower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DA1DB-ABA5-47E8-AC10-735E4E4E56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25120"/>
            <a:ext cx="5181600" cy="3980371"/>
          </a:xfrm>
        </p:spPr>
        <p:txBody>
          <a:bodyPr>
            <a:normAutofit/>
          </a:bodyPr>
          <a:lstStyle/>
          <a:p>
            <a:r>
              <a:rPr lang="en-US" sz="2000" dirty="0"/>
              <a:t>Measure distance by using ultrasonic waves.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Detect any object.</a:t>
            </a:r>
          </a:p>
          <a:p>
            <a:r>
              <a:rPr lang="en-US" sz="2000" dirty="0"/>
              <a:t>Even transparent targets can be detected.</a:t>
            </a:r>
          </a:p>
          <a:p>
            <a:r>
              <a:rPr lang="en-US" sz="2000" dirty="0"/>
              <a:t>Detection is not affected by accumulation of dust or dirt.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9855D4-9C8B-40AF-AFA6-24E39FB026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2225121"/>
            <a:ext cx="5181600" cy="3980371"/>
          </a:xfrm>
        </p:spPr>
        <p:txBody>
          <a:bodyPr>
            <a:normAutofit/>
          </a:bodyPr>
          <a:lstStyle/>
          <a:p>
            <a:r>
              <a:rPr lang="en-US" sz="2000" dirty="0"/>
              <a:t>All the mobile network tower will play this role.</a:t>
            </a:r>
          </a:p>
          <a:p>
            <a:r>
              <a:rPr lang="en-US" sz="2000" dirty="0"/>
              <a:t>Connect with the main sensor.</a:t>
            </a:r>
          </a:p>
          <a:p>
            <a:r>
              <a:rPr lang="en-US" sz="2000" dirty="0"/>
              <a:t>Gather information and updates.</a:t>
            </a:r>
          </a:p>
          <a:p>
            <a:r>
              <a:rPr lang="en-US" sz="2000" dirty="0"/>
              <a:t>Inform the nearest hospital.</a:t>
            </a:r>
          </a:p>
          <a:p>
            <a:r>
              <a:rPr lang="en-US" sz="2000" dirty="0"/>
              <a:t>Inform the nearest police station.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2E2E93-5060-440A-9235-3247E1FE3C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493" y="2954175"/>
            <a:ext cx="3634700" cy="107646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4EB98E7-5F11-48C9-A111-FF00EB5A6B23}"/>
              </a:ext>
            </a:extLst>
          </p:cNvPr>
          <p:cNvSpPr/>
          <p:nvPr/>
        </p:nvSpPr>
        <p:spPr>
          <a:xfrm>
            <a:off x="2065049" y="4030639"/>
            <a:ext cx="23855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/>
              <a:t>Distance L = 1/2 × T × 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EC11EC-E0E7-4AB8-9720-59944C1752EA}"/>
              </a:ext>
            </a:extLst>
          </p:cNvPr>
          <p:cNvSpPr txBox="1"/>
          <p:nvPr/>
        </p:nvSpPr>
        <p:spPr>
          <a:xfrm>
            <a:off x="838200" y="489423"/>
            <a:ext cx="84655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Proposed Method</a:t>
            </a:r>
          </a:p>
        </p:txBody>
      </p:sp>
    </p:spTree>
    <p:extLst>
      <p:ext uri="{BB962C8B-B14F-4D97-AF65-F5344CB8AC3E}">
        <p14:creationId xmlns:p14="http://schemas.microsoft.com/office/powerpoint/2010/main" val="3790839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977</TotalTime>
  <Words>1410</Words>
  <Application>Microsoft Office PowerPoint</Application>
  <PresentationFormat>Widescreen</PresentationFormat>
  <Paragraphs>180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SimSun</vt:lpstr>
      <vt:lpstr>Arial</vt:lpstr>
      <vt:lpstr>Calibri</vt:lpstr>
      <vt:lpstr>Calibri Light</vt:lpstr>
      <vt:lpstr>Times New Roman</vt:lpstr>
      <vt:lpstr>Wingdings</vt:lpstr>
      <vt:lpstr>Office Theme</vt:lpstr>
      <vt:lpstr>Improvisation of ITS Technology In VANET</vt:lpstr>
      <vt:lpstr>Content</vt:lpstr>
      <vt:lpstr> Motivation  </vt:lpstr>
      <vt:lpstr>VANET(Vehicular Ad-hoc Network)</vt:lpstr>
      <vt:lpstr>ITS(Intelligent Transportation Systems) Technology</vt:lpstr>
      <vt:lpstr>ITS in the connected world</vt:lpstr>
      <vt:lpstr>Related Work</vt:lpstr>
      <vt:lpstr>Objective</vt:lpstr>
      <vt:lpstr>     Ultrasonic Sensor                           Road Side Tower </vt:lpstr>
      <vt:lpstr>Flowchart</vt:lpstr>
      <vt:lpstr>Analysis</vt:lpstr>
      <vt:lpstr>Software Engineering Model</vt:lpstr>
      <vt:lpstr>Conclusion </vt:lpstr>
      <vt:lpstr>REFERENCES</vt:lpstr>
      <vt:lpstr>            THANK  YOU</vt:lpstr>
      <vt:lpstr>Pseudocode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Improvisation of ITS Technology In VANET</dc:title>
  <dc:creator>Pial Dev</dc:creator>
  <cp:lastModifiedBy>SHOVAN DEV</cp:lastModifiedBy>
  <cp:revision>99</cp:revision>
  <dcterms:created xsi:type="dcterms:W3CDTF">2020-12-24T17:01:00Z</dcterms:created>
  <dcterms:modified xsi:type="dcterms:W3CDTF">2021-02-12T10:00:32Z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1033-11.2.0.9906</vt:lpwstr>
  </property>
</Properties>
</file>

<file path=docProps/thumbnail.jpeg>
</file>